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g1MIChSFupV6hCMcWx3u+WxNaS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398E19D-A947-4997-939F-7AD373B061B2}">
  <a:tblStyle styleId="{4398E19D-A947-4997-939F-7AD373B061B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36015B5-B64F-45E3-9833-AB4E521A8FD0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9c58e6d44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g19c58e6d441_1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9c58e6d44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g19c58e6d441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9c58e6d441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g19c58e6d441_1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9c58e6d441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7" name="Google Shape;287;g19c58e6d441_1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9c58e6d441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g19c58e6d441_1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9c58e6d441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7" name="Google Shape;307;g19c58e6d441_1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9c58e6d441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4" name="Google Shape;314;g19c58e6d441_1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9c58e6d441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1" name="Google Shape;321;g19c58e6d441_1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9c58e6d441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8" name="Google Shape;328;g19c58e6d441_1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9c58e6d441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6" name="Google Shape;336;g19c58e6d441_1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9c58e6d441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3" name="Google Shape;343;g19c58e6d441_1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9c58e6d441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0" name="Google Shape;350;g19c58e6d441_1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9c58e6d441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7" name="Google Shape;357;g19c58e6d441_1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4" name="Google Shape;364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9b39a0a474_1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g19b39a0a474_1_6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9b39a0a474_1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g19b39a0a474_1_4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9b39a0a474_1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g19b39a0a474_1_6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9b39a0a474_1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g19b39a0a474_1_7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9c58e6d44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g19c58e6d441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3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9b39a0a474_1_148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g19b39a0a474_1_148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g19b39a0a474_1_148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g19b39a0a474_1_148"/>
          <p:cNvSpPr txBox="1"/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2" name="Google Shape;22;g19b39a0a474_1_148"/>
          <p:cNvSpPr txBox="1"/>
          <p:nvPr>
            <p:ph idx="1" type="body"/>
          </p:nvPr>
        </p:nvSpPr>
        <p:spPr>
          <a:xfrm>
            <a:off x="1092200" y="2654300"/>
            <a:ext cx="10007700" cy="3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g19b39a0a474_1_148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3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3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3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hyperlink" Target="http://drive.google.com/file/d/1bRp44aiAbQ0mepV8aiOivb_ZORw5Uhur/view" TargetMode="External"/><Relationship Id="rId6" Type="http://schemas.openxmlformats.org/officeDocument/2006/relationships/image" Target="../media/image2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38.png"/><Relationship Id="rId5" Type="http://schemas.openxmlformats.org/officeDocument/2006/relationships/image" Target="../media/image31.png"/><Relationship Id="rId6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35.png"/><Relationship Id="rId5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-T3iPF2iEJZtZEtO0LXS9AcUKRfQq_s7/view" TargetMode="External"/><Relationship Id="rId6" Type="http://schemas.openxmlformats.org/officeDocument/2006/relationships/image" Target="../media/image15.jpg"/><Relationship Id="rId7" Type="http://schemas.openxmlformats.org/officeDocument/2006/relationships/hyperlink" Target="http://drive.google.com/file/d/1SYpijiemOoq5O5wBSxy7TnYZfdEg4CGu/view" TargetMode="External"/><Relationship Id="rId8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6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13.png"/><Relationship Id="rId8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hyperlink" Target="http://drive.google.com/file/d/13VWjcU8YDvZ5-Mz6pMy9HZgYUxuIx5cF/view" TargetMode="External"/><Relationship Id="rId6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/>
        </p:nvSpPr>
        <p:spPr>
          <a:xfrm>
            <a:off x="204716" y="0"/>
            <a:ext cx="11719214" cy="7500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i="0" lang="en-IN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Build-a-thon: AI/ML Driven Low Latency Closed Loop Control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101758" y="967555"/>
            <a:ext cx="11988000" cy="579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52692" y="1272027"/>
            <a:ext cx="2471238" cy="523200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>
            <a:off x="330246" y="5010595"/>
            <a:ext cx="9080242" cy="1521577"/>
          </a:xfrm>
          <a:prstGeom prst="roundRect">
            <a:avLst>
              <a:gd fmla="val 7235" name="adj"/>
            </a:avLst>
          </a:prstGeom>
          <a:solidFill>
            <a:srgbClr val="B7DEED"/>
          </a:solidFill>
          <a:ln>
            <a:noFill/>
          </a:ln>
        </p:spPr>
        <p:txBody>
          <a:bodyPr anchorCtr="0" anchor="ctr" bIns="108000" lIns="108000" spcFirstLastPara="1" rIns="108000" wrap="square" tIns="108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527379" y="5539929"/>
            <a:ext cx="1892449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Dr. Sk Subidh Ali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Professor(Mentor)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IIT Bhilai</a:t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679288" y="5537581"/>
            <a:ext cx="1892449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Mr. Debanka Giri</a:t>
            </a:r>
            <a:endParaRPr b="1" i="0" sz="1400" u="none" cap="none" strike="noStrike">
              <a:solidFill>
                <a:srgbClr val="2C3A54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Project Scientist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IIT Delhi</a:t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4805152" y="5535236"/>
            <a:ext cx="2222691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Mr. Sudev Kumar Padhi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Research Scholar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IIT Bhilai</a:t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7148579" y="5535235"/>
            <a:ext cx="1892449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Mr. Mohit Kumar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B.Tech Student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IIT Bhilai</a:t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3566995" y="5066350"/>
            <a:ext cx="33456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N" sz="16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Team Members(AI_ML_SSD)</a:t>
            </a:r>
            <a:endParaRPr b="0" i="0" sz="12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File:Logo of IIT Bhilai.png - Wikimedia Commons" id="100" name="Google Shape;10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2715" y="1781055"/>
            <a:ext cx="1614487" cy="166211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"/>
          <p:cNvSpPr/>
          <p:nvPr/>
        </p:nvSpPr>
        <p:spPr>
          <a:xfrm>
            <a:off x="1245786" y="3633123"/>
            <a:ext cx="143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IN" sz="1800" u="none" cap="none" strike="noStrike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IIT-Bhilai</a:t>
            </a:r>
            <a:endParaRPr b="1" i="0" sz="18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IIT Delhi - Wikipedia" id="102" name="Google Shape;10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94342" y="1714702"/>
            <a:ext cx="1794819" cy="1794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"/>
          <p:cNvSpPr/>
          <p:nvPr/>
        </p:nvSpPr>
        <p:spPr>
          <a:xfrm>
            <a:off x="4153613" y="3633107"/>
            <a:ext cx="143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IN" sz="1800" u="none" cap="none" strike="noStrike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IIT-Delhi</a:t>
            </a:r>
            <a:endParaRPr b="1" i="0" sz="18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International Telecommunication Union - Wikipedia" id="104" name="Google Shape;104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37740" y="1506128"/>
            <a:ext cx="1815585" cy="200340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/>
          <p:nvPr/>
        </p:nvSpPr>
        <p:spPr>
          <a:xfrm>
            <a:off x="6828840" y="3633107"/>
            <a:ext cx="143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IN" sz="1800" u="none" cap="none" strike="noStrike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ITU</a:t>
            </a:r>
            <a:endParaRPr b="1" i="0" sz="18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106" name="Google Shape;106;p1"/>
          <p:cNvCxnSpPr/>
          <p:nvPr/>
        </p:nvCxnSpPr>
        <p:spPr>
          <a:xfrm>
            <a:off x="322773" y="5473110"/>
            <a:ext cx="9072000" cy="0"/>
          </a:xfrm>
          <a:prstGeom prst="straightConnector1">
            <a:avLst/>
          </a:prstGeom>
          <a:noFill/>
          <a:ln cap="flat" cmpd="sng" w="9525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9c58e6d441_1_17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What is crumpling Detection</a:t>
            </a:r>
            <a:r>
              <a:rPr b="0" i="0" lang="en-IN" sz="30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?</a:t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ternational Telecommunication Union - Wikipedia" id="248" name="Google Shape;248;g19c58e6d441_1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9236" y="1574353"/>
            <a:ext cx="1815585" cy="200340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19c58e6d441_1_17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g19c58e6d441_1_17" title="crumple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8600" y="1466662"/>
            <a:ext cx="10060825" cy="51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9c58e6d441_1_25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19c58e6d441_1_25"/>
          <p:cNvSpPr txBox="1"/>
          <p:nvPr/>
        </p:nvSpPr>
        <p:spPr>
          <a:xfrm>
            <a:off x="2165472" y="66825"/>
            <a:ext cx="72297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IN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Problem Statement -2: Object Detection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" name="Google Shape;257;g19c58e6d441_1_25"/>
          <p:cNvGrpSpPr/>
          <p:nvPr/>
        </p:nvGrpSpPr>
        <p:grpSpPr>
          <a:xfrm>
            <a:off x="384376" y="1512911"/>
            <a:ext cx="11360103" cy="5189124"/>
            <a:chOff x="1881963" y="2293477"/>
            <a:chExt cx="5667300" cy="3012204"/>
          </a:xfrm>
        </p:grpSpPr>
        <p:sp>
          <p:nvSpPr>
            <p:cNvPr id="258" name="Google Shape;258;g19c58e6d441_1_25"/>
            <p:cNvSpPr/>
            <p:nvPr/>
          </p:nvSpPr>
          <p:spPr>
            <a:xfrm>
              <a:off x="1881963" y="2541181"/>
              <a:ext cx="5667300" cy="27645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g19c58e6d441_1_25"/>
            <p:cNvSpPr/>
            <p:nvPr/>
          </p:nvSpPr>
          <p:spPr>
            <a:xfrm>
              <a:off x="2339161" y="2293477"/>
              <a:ext cx="3080400" cy="5052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g19c58e6d441_1_25"/>
          <p:cNvSpPr txBox="1"/>
          <p:nvPr/>
        </p:nvSpPr>
        <p:spPr>
          <a:xfrm>
            <a:off x="1347543" y="1724767"/>
            <a:ext cx="620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 Statement : II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19c58e6d441_1_25"/>
          <p:cNvSpPr txBox="1"/>
          <p:nvPr/>
        </p:nvSpPr>
        <p:spPr>
          <a:xfrm>
            <a:off x="946502" y="25920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object is currently held by an Allegro hand.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g19c58e6d441_1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464" y="2544805"/>
            <a:ext cx="314325" cy="4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19c58e6d441_1_25"/>
          <p:cNvSpPr txBox="1"/>
          <p:nvPr/>
        </p:nvSpPr>
        <p:spPr>
          <a:xfrm>
            <a:off x="954528" y="30329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aim is to predict the shape of the object from 13 different shapes using an ML model.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g19c58e6d441_1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485" y="2985704"/>
            <a:ext cx="314325" cy="400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" id="265" name="Google Shape;265;g19c58e6d441_1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9754" y="3595373"/>
            <a:ext cx="509416" cy="50941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19c58e6d441_1_25"/>
          <p:cNvSpPr txBox="1"/>
          <p:nvPr/>
        </p:nvSpPr>
        <p:spPr>
          <a:xfrm>
            <a:off x="1098902" y="36588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Inputs: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9c58e6d441_1_25"/>
          <p:cNvSpPr txBox="1"/>
          <p:nvPr/>
        </p:nvSpPr>
        <p:spPr>
          <a:xfrm>
            <a:off x="1556102" y="40398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Force and angle made by the sixteen actuators of the allegro hand with the object.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g19c58e6d441_1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1064" y="3992605"/>
            <a:ext cx="314325" cy="4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9c58e6d441_1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1064" y="4449805"/>
            <a:ext cx="314325" cy="4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19c58e6d441_1_25"/>
          <p:cNvSpPr txBox="1"/>
          <p:nvPr/>
        </p:nvSpPr>
        <p:spPr>
          <a:xfrm>
            <a:off x="1556102" y="44970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Mass of the object. 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eck" id="271" name="Google Shape;271;g19c58e6d441_1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9754" y="4738373"/>
            <a:ext cx="509416" cy="50941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9c58e6d441_1_25"/>
          <p:cNvSpPr txBox="1"/>
          <p:nvPr/>
        </p:nvSpPr>
        <p:spPr>
          <a:xfrm>
            <a:off x="1098902" y="48018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Outputs: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19c58e6d441_1_25"/>
          <p:cNvSpPr txBox="1"/>
          <p:nvPr/>
        </p:nvSpPr>
        <p:spPr>
          <a:xfrm>
            <a:off x="1556102" y="51828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Shape of the object which is being held.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g19c58e6d441_1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1064" y="5135605"/>
            <a:ext cx="314325" cy="4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19c58e6d441_1_25"/>
          <p:cNvSpPr txBox="1"/>
          <p:nvPr/>
        </p:nvSpPr>
        <p:spPr>
          <a:xfrm>
            <a:off x="1556102" y="55638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shape of the object could be a sphere, cube, or cuboid with different dimensions. 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g19c58e6d441_1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1064" y="5516605"/>
            <a:ext cx="314325" cy="4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9c58e6d441_1_60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Shape Detection </a:t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ternational Telecommunication Union - Wikipedia" id="282" name="Google Shape;282;g19c58e6d441_1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9236" y="1574353"/>
            <a:ext cx="1815585" cy="200340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9c58e6d441_1_60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g19c58e6d441_1_60"/>
          <p:cNvPicPr preferRelativeResize="0"/>
          <p:nvPr/>
        </p:nvPicPr>
        <p:blipFill rotWithShape="1">
          <a:blip r:embed="rId5">
            <a:alphaModFix/>
          </a:blip>
          <a:srcRect b="13568" l="0" r="0" t="0"/>
          <a:stretch/>
        </p:blipFill>
        <p:spPr>
          <a:xfrm>
            <a:off x="0" y="1235550"/>
            <a:ext cx="12192000" cy="5622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9c58e6d441_1_77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19c58e6d441_1_77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eck" id="291" name="Google Shape;291;g19c58e6d441_1_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154" y="1537973"/>
            <a:ext cx="509416" cy="50941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19c58e6d441_1_77"/>
          <p:cNvSpPr txBox="1"/>
          <p:nvPr/>
        </p:nvSpPr>
        <p:spPr>
          <a:xfrm>
            <a:off x="870302" y="1601425"/>
            <a:ext cx="10561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statement I: (Slip Detection and Force Estimation)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19c58e6d441_1_77"/>
          <p:cNvSpPr txBox="1"/>
          <p:nvPr/>
        </p:nvSpPr>
        <p:spPr>
          <a:xfrm>
            <a:off x="1327502" y="19824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Timestamp data was given to predict slip and crumple. 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g19c58e6d441_1_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2464" y="1935205"/>
            <a:ext cx="314325" cy="4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19c58e6d441_1_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70000" y="2987225"/>
            <a:ext cx="8256675" cy="284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9c58e6d441_1_100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19c58e6d441_1_100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Experimental Methodologies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g19c58e6d441_1_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6474" y="1453875"/>
            <a:ext cx="5013852" cy="175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19c58e6d441_1_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08438" y="3562892"/>
            <a:ext cx="3382734" cy="3005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19c58e6d441_1_1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1350" y="1453875"/>
            <a:ext cx="5515022" cy="51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9c58e6d441_1_90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19c58e6d441_1_90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Hyperparameter Space </a:t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1" name="Google Shape;311;g19c58e6d441_1_90"/>
          <p:cNvGraphicFramePr/>
          <p:nvPr/>
        </p:nvGraphicFramePr>
        <p:xfrm>
          <a:off x="2104775" y="212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{4398E19D-A947-4997-939F-7AD373B061B2}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IN" sz="1500" u="none" cap="none" strike="noStrike">
                          <a:solidFill>
                            <a:srgbClr val="233A44"/>
                          </a:solidFill>
                        </a:rPr>
                        <a:t>Framework used </a:t>
                      </a:r>
                      <a:endParaRPr b="1" sz="1500" u="none" cap="none" strike="noStrike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500" u="none" cap="none" strike="noStrike">
                          <a:solidFill>
                            <a:srgbClr val="233A44"/>
                          </a:solidFill>
                        </a:rPr>
                        <a:t>Pytorch</a:t>
                      </a:r>
                      <a:endParaRPr sz="1500" u="none" cap="none" strike="noStrike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N" sz="1500" u="none" cap="none" strike="noStrike">
                          <a:solidFill>
                            <a:srgbClr val="233A44"/>
                          </a:solidFill>
                        </a:rPr>
                        <a:t>Learning rate</a:t>
                      </a:r>
                      <a:endParaRPr b="1" sz="1500" u="none" cap="none" strike="noStrike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500" u="none" cap="none" strike="noStrike">
                          <a:solidFill>
                            <a:srgbClr val="233A44"/>
                          </a:solidFill>
                        </a:rPr>
                        <a:t>0.02</a:t>
                      </a:r>
                      <a:endParaRPr sz="1500" u="none" cap="none" strike="noStrike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N" sz="1500" u="none" cap="none" strike="noStrike">
                          <a:solidFill>
                            <a:srgbClr val="233A44"/>
                          </a:solidFill>
                        </a:rPr>
                        <a:t>Optimizer  </a:t>
                      </a:r>
                      <a:endParaRPr b="1" sz="1500" u="none" cap="none" strike="noStrike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solidFill>
                            <a:srgbClr val="233A44"/>
                          </a:solidFill>
                        </a:rPr>
                        <a:t>Adam</a:t>
                      </a:r>
                      <a:endParaRPr sz="1500" u="none" cap="none" strike="noStrike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N" sz="1500" u="none" cap="none" strike="noStrike">
                          <a:solidFill>
                            <a:srgbClr val="233A44"/>
                          </a:solidFill>
                        </a:rPr>
                        <a:t>Loss Function </a:t>
                      </a:r>
                      <a:endParaRPr b="1" sz="1500" u="none" cap="none" strike="noStrike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solidFill>
                            <a:srgbClr val="233A44"/>
                          </a:solidFill>
                        </a:rPr>
                        <a:t>Cross Entropy</a:t>
                      </a:r>
                      <a:endParaRPr sz="1500" u="none" cap="none" strike="noStrike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N" sz="1500" u="none" cap="none" strike="noStrike">
                          <a:solidFill>
                            <a:srgbClr val="233A44"/>
                          </a:solidFill>
                        </a:rPr>
                        <a:t>Momentum </a:t>
                      </a:r>
                      <a:endParaRPr b="1" sz="1500" u="none" cap="none" strike="noStrike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500" u="none" cap="none" strike="noStrike">
                          <a:solidFill>
                            <a:srgbClr val="233A44"/>
                          </a:solidFill>
                        </a:rPr>
                        <a:t>0.02</a:t>
                      </a:r>
                      <a:endParaRPr sz="1500" u="none" cap="none" strike="noStrike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N" sz="1500" u="none" cap="none" strike="noStrike">
                          <a:solidFill>
                            <a:srgbClr val="233A44"/>
                          </a:solidFill>
                        </a:rPr>
                        <a:t>Model Type </a:t>
                      </a:r>
                      <a:endParaRPr b="1" sz="1500" u="none" cap="none" strike="noStrike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500" u="none" cap="none" strike="noStrike">
                          <a:solidFill>
                            <a:srgbClr val="233A44"/>
                          </a:solidFill>
                        </a:rPr>
                        <a:t>Deep Neural Network</a:t>
                      </a:r>
                      <a:endParaRPr sz="1500" u="none" cap="none" strike="noStrike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N" sz="1500" u="none" cap="none" strike="noStrike">
                          <a:solidFill>
                            <a:srgbClr val="233A44"/>
                          </a:solidFill>
                        </a:rPr>
                        <a:t>Epochs </a:t>
                      </a:r>
                      <a:endParaRPr b="1" sz="1500" u="none" cap="none" strike="noStrike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solidFill>
                            <a:srgbClr val="233A44"/>
                          </a:solidFill>
                        </a:rPr>
                        <a:t>100</a:t>
                      </a:r>
                      <a:endParaRPr sz="1500" u="none" cap="none" strike="noStrike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N" sz="1500" u="none" cap="none" strike="noStrike">
                          <a:solidFill>
                            <a:srgbClr val="233A44"/>
                          </a:solidFill>
                        </a:rPr>
                        <a:t>Validation Split </a:t>
                      </a:r>
                      <a:endParaRPr b="1" sz="1500" u="none" cap="none" strike="noStrike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500" u="none" cap="none" strike="noStrike">
                          <a:solidFill>
                            <a:srgbClr val="233A44"/>
                          </a:solidFill>
                        </a:rPr>
                        <a:t>0.16 percent of whole data</a:t>
                      </a:r>
                      <a:endParaRPr sz="1500" u="none" cap="none" strike="noStrike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N" sz="1200" u="none" cap="none" strike="noStrike">
                          <a:solidFill>
                            <a:srgbClr val="FFFFFF"/>
                          </a:solidFill>
                        </a:rPr>
                        <a:t>Batch Size </a:t>
                      </a:r>
                      <a:endParaRPr b="1"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FFFFFF"/>
                          </a:solidFill>
                        </a:rPr>
                        <a:t>2048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9c58e6d441_1_109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g19c58e6d441_1_109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Comparison</a:t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8" name="Google Shape;318;g19c58e6d441_1_109"/>
          <p:cNvGraphicFramePr/>
          <p:nvPr/>
        </p:nvGraphicFramePr>
        <p:xfrm>
          <a:off x="2114525" y="222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{036015B5-B64F-45E3-9833-AB4E521A8FD0}</a:tableStyleId>
              </a:tblPr>
              <a:tblGrid>
                <a:gridCol w="1971325"/>
                <a:gridCol w="1497025"/>
                <a:gridCol w="1452325"/>
                <a:gridCol w="1441925"/>
                <a:gridCol w="1087900"/>
              </a:tblGrid>
              <a:tr h="90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IN" sz="1600" u="none" cap="none" strike="noStrike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Models</a:t>
                      </a:r>
                      <a:endParaRPr b="1" sz="1600" u="none" cap="none" strike="noStrike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IN" sz="1500" u="none" cap="none" strike="noStrike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Proposed </a:t>
                      </a:r>
                      <a:endParaRPr b="1" sz="1500" u="none" cap="none" strike="noStrike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IN" sz="1500" u="none" cap="none" strike="noStrike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</a:t>
                      </a:r>
                      <a:endParaRPr b="1" sz="1500" u="none" cap="none" strike="noStrike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IN" sz="1500" u="none" cap="none" strike="noStrike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DNN(10 layers)</a:t>
                      </a:r>
                      <a:endParaRPr b="1" sz="1500" u="none" cap="none" strike="noStrike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IN" sz="1500" u="none" cap="none" strike="noStrike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DNN(50 layers)</a:t>
                      </a:r>
                      <a:endParaRPr b="1" sz="1500" u="none" cap="none" strike="noStrike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IN" sz="1500" u="none" cap="none" strike="noStrike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LSTM</a:t>
                      </a:r>
                      <a:endParaRPr b="1" sz="1500" u="none" cap="none" strike="noStrike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90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IN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Validation accuracy</a:t>
                      </a:r>
                      <a:endParaRPr b="1"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93.2</a:t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86.2</a:t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88 </a:t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89.4</a:t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90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IN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Training Accuracy</a:t>
                      </a:r>
                      <a:endParaRPr b="1"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93.7</a:t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87</a:t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89</a:t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90.1</a:t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90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IN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Loss </a:t>
                      </a:r>
                      <a:endParaRPr b="1"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0.13521</a:t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0.26</a:t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0.22</a:t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0.18</a:t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9c58e6d441_1_120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19c58e6d441_1_120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 - Problem statement II: (Object Detection)</a:t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g19c58e6d441_1_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250" y="1991075"/>
            <a:ext cx="10987251" cy="42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9c58e6d441_1_127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19c58e6d441_1_127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Experimental Methodologies </a:t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g19c58e6d441_1_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5250" y="4761337"/>
            <a:ext cx="7068376" cy="166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19c58e6d441_1_1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33105" y="1705175"/>
            <a:ext cx="6816127" cy="282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9c58e6d441_1_115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19c58e6d441_1_115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Hyperparameter Space </a:t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0" name="Google Shape;340;g19c58e6d441_1_115"/>
          <p:cNvGraphicFramePr/>
          <p:nvPr/>
        </p:nvGraphicFramePr>
        <p:xfrm>
          <a:off x="2246900" y="208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{4398E19D-A947-4997-939F-7AD373B061B2}</a:tableStyleId>
              </a:tblPr>
              <a:tblGrid>
                <a:gridCol w="3619500"/>
                <a:gridCol w="3619500"/>
              </a:tblGrid>
              <a:tr h="427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IN" sz="1500" u="none" cap="none" strike="noStrike">
                          <a:solidFill>
                            <a:srgbClr val="434343"/>
                          </a:solidFill>
                        </a:rPr>
                        <a:t>Framework used </a:t>
                      </a:r>
                      <a:endParaRPr b="1" sz="15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solidFill>
                            <a:srgbClr val="434343"/>
                          </a:solidFill>
                        </a:rPr>
                        <a:t>Pytorch</a:t>
                      </a:r>
                      <a:endParaRPr sz="15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IN" sz="1500" u="none" cap="none" strike="noStrike">
                          <a:solidFill>
                            <a:srgbClr val="434343"/>
                          </a:solidFill>
                        </a:rPr>
                        <a:t>Learning rate</a:t>
                      </a:r>
                      <a:endParaRPr b="1" sz="15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solidFill>
                            <a:srgbClr val="43434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0.002</a:t>
                      </a:r>
                      <a:endParaRPr sz="15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IN" sz="1500" u="none" cap="none" strike="noStrike"/>
                        <a:t>Optimizer  </a:t>
                      </a:r>
                      <a:endParaRPr b="1" sz="15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/>
                        <a:t>Adam</a:t>
                      </a:r>
                      <a:endParaRPr sz="15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IN" sz="1500" u="none" cap="none" strike="noStrike"/>
                        <a:t>Loss Function </a:t>
                      </a:r>
                      <a:endParaRPr b="1" sz="15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/>
                        <a:t>Cross Entropy</a:t>
                      </a:r>
                      <a:endParaRPr sz="15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IN" sz="1500" u="none" cap="none" strike="noStrike"/>
                        <a:t>Momentum </a:t>
                      </a:r>
                      <a:endParaRPr b="1" sz="15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/>
                        <a:t>0.02</a:t>
                      </a:r>
                      <a:endParaRPr sz="15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IN" sz="1500" u="none" cap="none" strike="noStrike"/>
                        <a:t>Model Type </a:t>
                      </a:r>
                      <a:endParaRPr b="1" sz="15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/>
                        <a:t>Deep Neural Network</a:t>
                      </a:r>
                      <a:endParaRPr sz="15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IN" sz="1500" u="none" cap="none" strike="noStrike"/>
                        <a:t>Epochs </a:t>
                      </a:r>
                      <a:endParaRPr b="1" sz="15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15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IN" sz="1500" u="none" cap="none" strike="noStrike"/>
                        <a:t>Validation Split </a:t>
                      </a:r>
                      <a:endParaRPr b="1" sz="15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 Fold validation</a:t>
                      </a:r>
                      <a:endParaRPr sz="15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IN" sz="1200" u="none" cap="none" strike="noStrike">
                          <a:solidFill>
                            <a:srgbClr val="FFFFFF"/>
                          </a:solidFill>
                        </a:rPr>
                        <a:t>Batch Size </a:t>
                      </a:r>
                      <a:endParaRPr b="1"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FFFFFF"/>
                          </a:solidFill>
                        </a:rPr>
                        <a:t>2048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 txBox="1"/>
          <p:nvPr/>
        </p:nvSpPr>
        <p:spPr>
          <a:xfrm>
            <a:off x="204716" y="163776"/>
            <a:ext cx="11719214" cy="7500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4"/>
          <p:cNvGrpSpPr/>
          <p:nvPr/>
        </p:nvGrpSpPr>
        <p:grpSpPr>
          <a:xfrm>
            <a:off x="415703" y="1536707"/>
            <a:ext cx="11360103" cy="4942441"/>
            <a:chOff x="1881963" y="2293467"/>
            <a:chExt cx="5667300" cy="3012214"/>
          </a:xfrm>
        </p:grpSpPr>
        <p:sp>
          <p:nvSpPr>
            <p:cNvPr id="114" name="Google Shape;114;p4"/>
            <p:cNvSpPr/>
            <p:nvPr/>
          </p:nvSpPr>
          <p:spPr>
            <a:xfrm>
              <a:off x="1881963" y="2541181"/>
              <a:ext cx="5667300" cy="27645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2339160" y="2293467"/>
              <a:ext cx="847800" cy="4545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4"/>
          <p:cNvSpPr txBox="1"/>
          <p:nvPr/>
        </p:nvSpPr>
        <p:spPr>
          <a:xfrm>
            <a:off x="1343525" y="1664350"/>
            <a:ext cx="17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9989" y="3041755"/>
            <a:ext cx="314325" cy="4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007" y="3533977"/>
            <a:ext cx="314325" cy="4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 txBox="1"/>
          <p:nvPr/>
        </p:nvSpPr>
        <p:spPr>
          <a:xfrm>
            <a:off x="1217905" y="3041761"/>
            <a:ext cx="764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Closed Loop Control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65595" y="3533982"/>
            <a:ext cx="764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Tele Surgery, Remote area installation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3625" y="2293150"/>
            <a:ext cx="6644977" cy="356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150" y="4226049"/>
            <a:ext cx="1803050" cy="199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7">
            <a:alphaModFix/>
          </a:blip>
          <a:srcRect b="6277" l="9934" r="6864" t="10354"/>
          <a:stretch/>
        </p:blipFill>
        <p:spPr>
          <a:xfrm>
            <a:off x="2997650" y="4226050"/>
            <a:ext cx="1894550" cy="2027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 txBox="1"/>
          <p:nvPr/>
        </p:nvSpPr>
        <p:spPr>
          <a:xfrm>
            <a:off x="844075" y="6109300"/>
            <a:ext cx="1365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-IN" sz="1200" u="none" cap="none" strike="noStrike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Haptic Glove</a:t>
            </a:r>
            <a:endParaRPr b="1" i="0" sz="1200" u="none" cap="none" strike="noStrike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3371075" y="6109292"/>
            <a:ext cx="5843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-IN" sz="1200" u="none" cap="none" strike="noStrike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Robotic hand</a:t>
            </a:r>
            <a:endParaRPr b="1" i="0" sz="1200" u="none" cap="none" strike="noStrike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9c58e6d441_1_140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g19c58e6d441_1_140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Comparison </a:t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7" name="Google Shape;347;g19c58e6d441_1_140"/>
          <p:cNvGraphicFramePr/>
          <p:nvPr/>
        </p:nvGraphicFramePr>
        <p:xfrm>
          <a:off x="2357438" y="228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{036015B5-B64F-45E3-9833-AB4E521A8FD0}</a:tableStyleId>
              </a:tblPr>
              <a:tblGrid>
                <a:gridCol w="2014125"/>
                <a:gridCol w="1619200"/>
                <a:gridCol w="1412800"/>
                <a:gridCol w="1552400"/>
                <a:gridCol w="995925"/>
              </a:tblGrid>
              <a:tr h="891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IN" sz="1700" u="none" cap="none" strike="noStrike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Models</a:t>
                      </a:r>
                      <a:endParaRPr b="1" sz="1700" u="none" cap="none" strike="noStrike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IN" sz="1700" u="none" cap="none" strike="noStrike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Proposed</a:t>
                      </a:r>
                      <a:endParaRPr b="1" sz="1700" u="none" cap="none" strike="noStrike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IN" sz="1700" u="none" cap="none" strike="noStrike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Model</a:t>
                      </a:r>
                      <a:endParaRPr b="1" sz="1700" u="none" cap="none" strike="noStrike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IN" sz="1700" u="none" cap="none" strike="noStrike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DNN(15 layers)</a:t>
                      </a:r>
                      <a:endParaRPr b="1" sz="1700" u="none" cap="none" strike="noStrike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IN" sz="1700" u="none" cap="none" strike="noStrike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DNN(10 layers)</a:t>
                      </a:r>
                      <a:endParaRPr b="1" sz="1700" u="none" cap="none" strike="noStrike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IN" sz="1700" u="none" cap="none" strike="noStrike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LSTM</a:t>
                      </a:r>
                      <a:endParaRPr b="1" sz="1700" u="none" cap="none" strike="noStrike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891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IN" sz="1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Validation accuracy</a:t>
                      </a:r>
                      <a:endParaRPr b="1"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99.7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99.6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98.9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94.6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891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IN" sz="1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Training Accuracy</a:t>
                      </a:r>
                      <a:endParaRPr b="1"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99.8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99.8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99.2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95.4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891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IN" sz="1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Loss </a:t>
                      </a:r>
                      <a:endParaRPr b="1"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0.014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0.019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0.024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0.05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9c58e6d441_1_134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g19c58e6d441_1_134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Graph: (Object Detection) </a:t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g19c58e6d441_1_134"/>
          <p:cNvPicPr preferRelativeResize="0"/>
          <p:nvPr/>
        </p:nvPicPr>
        <p:blipFill rotWithShape="1">
          <a:blip r:embed="rId4">
            <a:alphaModFix/>
          </a:blip>
          <a:srcRect b="32470" l="0" r="0" t="29803"/>
          <a:stretch/>
        </p:blipFill>
        <p:spPr>
          <a:xfrm>
            <a:off x="2369800" y="2197925"/>
            <a:ext cx="7547249" cy="36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9c58e6d441_1_146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19c58e6d441_1_146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Graph: (Slip Detection and Force Estimation) </a:t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g19c58e6d441_1_146"/>
          <p:cNvPicPr preferRelativeResize="0"/>
          <p:nvPr/>
        </p:nvPicPr>
        <p:blipFill rotWithShape="1">
          <a:blip r:embed="rId4">
            <a:alphaModFix/>
          </a:blip>
          <a:srcRect b="23758" l="0" r="0" t="23063"/>
          <a:stretch/>
        </p:blipFill>
        <p:spPr>
          <a:xfrm>
            <a:off x="2111300" y="1919188"/>
            <a:ext cx="7999647" cy="42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204716" y="163776"/>
            <a:ext cx="11719214" cy="7500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lang="en-IN" sz="3700">
                <a:solidFill>
                  <a:schemeClr val="lt1"/>
                </a:solidFill>
              </a:rPr>
              <a:t>Use of </a:t>
            </a: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Haptics </a:t>
            </a:r>
            <a:r>
              <a:rPr b="1" lang="en-IN" sz="3700">
                <a:solidFill>
                  <a:schemeClr val="lt1"/>
                </a:solidFill>
              </a:rPr>
              <a:t>T</a:t>
            </a: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echnology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1290763" y="1530850"/>
            <a:ext cx="87969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IN" sz="1600">
                <a:solidFill>
                  <a:schemeClr val="dk1"/>
                </a:solidFill>
              </a:rPr>
              <a:t>Tele Surgery</a:t>
            </a: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IN" sz="1600">
                <a:solidFill>
                  <a:schemeClr val="dk1"/>
                </a:solidFill>
              </a:rPr>
              <a:t>using </a:t>
            </a: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operating </a:t>
            </a: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robotic hand remotely is increasing. 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8624" y="1487759"/>
            <a:ext cx="314325" cy="4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"/>
          <p:cNvSpPr txBox="1"/>
          <p:nvPr/>
        </p:nvSpPr>
        <p:spPr>
          <a:xfrm>
            <a:off x="888625" y="5996850"/>
            <a:ext cx="10087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rgbClr val="5B0F00"/>
                </a:solidFill>
              </a:rPr>
              <a:t>But Achieving human level robustness has long been a challenging problem in the robotic community.</a:t>
            </a:r>
            <a:endParaRPr/>
          </a:p>
        </p:txBody>
      </p:sp>
      <p:pic>
        <p:nvPicPr>
          <p:cNvPr id="135" name="Google Shape;13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4550" y="1888675"/>
            <a:ext cx="6961350" cy="41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9b39a0a474_1_663"/>
          <p:cNvSpPr/>
          <p:nvPr/>
        </p:nvSpPr>
        <p:spPr>
          <a:xfrm>
            <a:off x="101996" y="13265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19b39a0a474_1_663"/>
          <p:cNvSpPr txBox="1"/>
          <p:nvPr/>
        </p:nvSpPr>
        <p:spPr>
          <a:xfrm>
            <a:off x="236391" y="198415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IN" sz="3700">
                <a:solidFill>
                  <a:schemeClr val="lt1"/>
                </a:solidFill>
              </a:rPr>
              <a:t>Issues in Closed Loop</a:t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19b39a0a474_1_663"/>
          <p:cNvSpPr txBox="1"/>
          <p:nvPr/>
        </p:nvSpPr>
        <p:spPr>
          <a:xfrm>
            <a:off x="955479" y="1698029"/>
            <a:ext cx="8178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High-Latency in the loop.</a:t>
            </a:r>
            <a:endParaRPr b="1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g19b39a0a474_1_6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650" y="1759525"/>
            <a:ext cx="247825" cy="3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9b39a0a474_1_663"/>
          <p:cNvSpPr txBox="1"/>
          <p:nvPr/>
        </p:nvSpPr>
        <p:spPr>
          <a:xfrm>
            <a:off x="939388" y="2151196"/>
            <a:ext cx="8178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Requires a proficient operator.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19b39a0a474_1_663"/>
          <p:cNvSpPr txBox="1"/>
          <p:nvPr/>
        </p:nvSpPr>
        <p:spPr>
          <a:xfrm>
            <a:off x="955480" y="2573496"/>
            <a:ext cx="117480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Slip and crumple detection.</a:t>
            </a:r>
            <a:endParaRPr b="1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g19b39a0a474_1_663" title="Haptics_Video (1).mp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46000" y="1759525"/>
            <a:ext cx="4758325" cy="45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9b39a0a474_1_663" title="My Video.mp4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3575" y="3172575"/>
            <a:ext cx="6149024" cy="345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9b39a0a474_1_6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650" y="2178150"/>
            <a:ext cx="247825" cy="3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9b39a0a474_1_6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650" y="2597887"/>
            <a:ext cx="247825" cy="3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 txBox="1"/>
          <p:nvPr/>
        </p:nvSpPr>
        <p:spPr>
          <a:xfrm>
            <a:off x="204716" y="163776"/>
            <a:ext cx="11719214" cy="7500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 Statements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5"/>
          <p:cNvGrpSpPr/>
          <p:nvPr/>
        </p:nvGrpSpPr>
        <p:grpSpPr>
          <a:xfrm>
            <a:off x="416069" y="1358922"/>
            <a:ext cx="12402594" cy="2555353"/>
            <a:chOff x="416069" y="1358922"/>
            <a:chExt cx="12402594" cy="2555353"/>
          </a:xfrm>
        </p:grpSpPr>
        <p:grpSp>
          <p:nvGrpSpPr>
            <p:cNvPr id="157" name="Google Shape;157;p5"/>
            <p:cNvGrpSpPr/>
            <p:nvPr/>
          </p:nvGrpSpPr>
          <p:grpSpPr>
            <a:xfrm>
              <a:off x="416069" y="1358922"/>
              <a:ext cx="11359862" cy="2555353"/>
              <a:chOff x="1881963" y="2291459"/>
              <a:chExt cx="5667153" cy="3014188"/>
            </a:xfrm>
          </p:grpSpPr>
          <p:sp>
            <p:nvSpPr>
              <p:cNvPr id="158" name="Google Shape;158;p5"/>
              <p:cNvSpPr/>
              <p:nvPr/>
            </p:nvSpPr>
            <p:spPr>
              <a:xfrm>
                <a:off x="1881963" y="2541181"/>
                <a:ext cx="5667153" cy="276446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2362655" y="2291459"/>
                <a:ext cx="3669547" cy="566338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" name="Google Shape;160;p5"/>
            <p:cNvSpPr txBox="1"/>
            <p:nvPr/>
          </p:nvSpPr>
          <p:spPr>
            <a:xfrm>
              <a:off x="1620255" y="1389507"/>
              <a:ext cx="76433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IN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Problem Statement - I: (Slip Detection &amp; Force Estimation)</a:t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heck" id="161" name="Google Shape;161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5954" y="1885869"/>
              <a:ext cx="509416" cy="5094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5"/>
            <p:cNvSpPr txBox="1"/>
            <p:nvPr/>
          </p:nvSpPr>
          <p:spPr>
            <a:xfrm>
              <a:off x="1114932" y="1942957"/>
              <a:ext cx="10677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IN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Overall this task requires an estimation of the force to be applied on the object for a successful grasp</a:t>
              </a:r>
              <a:r>
                <a:rPr b="1" lang="en-IN" sz="1800">
                  <a:solidFill>
                    <a:schemeClr val="dk1"/>
                  </a:solidFill>
                </a:rPr>
                <a:t> in a latency aware closed loop.</a:t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heck" id="163" name="Google Shape;163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5954" y="2528573"/>
              <a:ext cx="509416" cy="5094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5"/>
            <p:cNvSpPr txBox="1"/>
            <p:nvPr/>
          </p:nvSpPr>
          <p:spPr>
            <a:xfrm>
              <a:off x="1114907" y="2598629"/>
              <a:ext cx="10677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IN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Leverage latency-aware learning technique to</a:t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"/>
            <p:cNvSpPr txBox="1"/>
            <p:nvPr/>
          </p:nvSpPr>
          <p:spPr>
            <a:xfrm>
              <a:off x="2133600" y="2920651"/>
              <a:ext cx="106770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IN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Find if the object is about to slip.</a:t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"/>
            <p:cNvSpPr txBox="1"/>
            <p:nvPr/>
          </p:nvSpPr>
          <p:spPr>
            <a:xfrm>
              <a:off x="2141622" y="3393891"/>
              <a:ext cx="106770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i="0" lang="en-IN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Find if the object is about to crumple.</a:t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7" name="Google Shape;167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7881" y="3379166"/>
              <a:ext cx="314325" cy="40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52645" y="2920651"/>
              <a:ext cx="314325" cy="400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9" name="Google Shape;169;p5"/>
          <p:cNvGrpSpPr/>
          <p:nvPr/>
        </p:nvGrpSpPr>
        <p:grpSpPr>
          <a:xfrm>
            <a:off x="424093" y="3989478"/>
            <a:ext cx="11479807" cy="2219611"/>
            <a:chOff x="416069" y="1271221"/>
            <a:chExt cx="11479807" cy="2929020"/>
          </a:xfrm>
        </p:grpSpPr>
        <p:grpSp>
          <p:nvGrpSpPr>
            <p:cNvPr id="170" name="Google Shape;170;p5"/>
            <p:cNvGrpSpPr/>
            <p:nvPr/>
          </p:nvGrpSpPr>
          <p:grpSpPr>
            <a:xfrm>
              <a:off x="416069" y="1358922"/>
              <a:ext cx="11359862" cy="2555353"/>
              <a:chOff x="1881963" y="2291459"/>
              <a:chExt cx="5667153" cy="3014188"/>
            </a:xfrm>
          </p:grpSpPr>
          <p:sp>
            <p:nvSpPr>
              <p:cNvPr id="171" name="Google Shape;171;p5"/>
              <p:cNvSpPr/>
              <p:nvPr/>
            </p:nvSpPr>
            <p:spPr>
              <a:xfrm>
                <a:off x="1881963" y="2541181"/>
                <a:ext cx="5667153" cy="276446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2362655" y="2291459"/>
                <a:ext cx="3669547" cy="566338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3" name="Google Shape;173;p5"/>
            <p:cNvSpPr txBox="1"/>
            <p:nvPr/>
          </p:nvSpPr>
          <p:spPr>
            <a:xfrm>
              <a:off x="1620255" y="1271221"/>
              <a:ext cx="7643400" cy="52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IN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Problem Statement - II: (Object Detection)</a:t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heck" id="174" name="Google Shape;174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5501" y="2120753"/>
              <a:ext cx="509425" cy="6213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p5"/>
            <p:cNvSpPr txBox="1"/>
            <p:nvPr/>
          </p:nvSpPr>
          <p:spPr>
            <a:xfrm>
              <a:off x="1056651" y="2043420"/>
              <a:ext cx="9998100" cy="117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IN" sz="1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Robotic Hand records its current states (in the form of angular configuration and forces exerted</a:t>
              </a:r>
              <a:r>
                <a:rPr b="1" lang="en-IN" sz="1700">
                  <a:solidFill>
                    <a:schemeClr val="dk1"/>
                  </a:solidFill>
                </a:rPr>
                <a:t> </a:t>
              </a:r>
              <a:r>
                <a:rPr b="1" i="0" lang="en-IN" sz="1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on its joints).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heck" id="176" name="Google Shape;176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5501" y="3022144"/>
              <a:ext cx="509425" cy="6213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5"/>
            <p:cNvSpPr txBox="1"/>
            <p:nvPr/>
          </p:nvSpPr>
          <p:spPr>
            <a:xfrm>
              <a:off x="1036776" y="3022141"/>
              <a:ext cx="10859100" cy="117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IN" sz="1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Using this modalit</a:t>
              </a:r>
              <a:r>
                <a:rPr b="1" lang="en-IN" sz="1700">
                  <a:solidFill>
                    <a:schemeClr val="dk1"/>
                  </a:solidFill>
                </a:rPr>
                <a:t>ies</a:t>
              </a:r>
              <a:r>
                <a:rPr b="1" i="0" lang="en-IN" sz="1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detect the shape of the object</a:t>
              </a:r>
              <a:r>
                <a:rPr b="1" lang="en-IN" sz="1700">
                  <a:solidFill>
                    <a:schemeClr val="dk1"/>
                  </a:solidFill>
                </a:rPr>
                <a:t> so that the object can be grasped quickly making the feedback of the robotic arm </a:t>
              </a:r>
              <a:r>
                <a:rPr b="1" lang="en-IN" sz="1600">
                  <a:solidFill>
                    <a:schemeClr val="dk1"/>
                  </a:solidFill>
                </a:rPr>
                <a:t>processed</a:t>
              </a:r>
              <a:r>
                <a:rPr b="1" lang="en-IN" sz="1700">
                  <a:solidFill>
                    <a:schemeClr val="dk1"/>
                  </a:solidFill>
                </a:rPr>
                <a:t> faster and </a:t>
              </a:r>
              <a:r>
                <a:rPr b="1" lang="en-IN" sz="1600">
                  <a:solidFill>
                    <a:schemeClr val="dk1"/>
                  </a:solidFill>
                </a:rPr>
                <a:t>making</a:t>
              </a:r>
              <a:r>
                <a:rPr b="1" lang="en-IN" sz="1700">
                  <a:solidFill>
                    <a:schemeClr val="dk1"/>
                  </a:solidFill>
                </a:rPr>
                <a:t> the closed loop lag </a:t>
              </a:r>
              <a:r>
                <a:rPr b="1" lang="en-IN" sz="1600">
                  <a:solidFill>
                    <a:schemeClr val="dk1"/>
                  </a:solidFill>
                </a:rPr>
                <a:t>free</a:t>
              </a:r>
              <a:r>
                <a:rPr b="1" lang="en-IN" sz="1700">
                  <a:solidFill>
                    <a:schemeClr val="dk1"/>
                  </a:solidFill>
                </a:rPr>
                <a:t> due to low latency.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" name="Google Shape;17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7048" y="5992464"/>
            <a:ext cx="637032" cy="63703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5"/>
          <p:cNvSpPr txBox="1"/>
          <p:nvPr/>
        </p:nvSpPr>
        <p:spPr>
          <a:xfrm>
            <a:off x="1478906" y="6128207"/>
            <a:ext cx="1067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I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future we will apply the appropriate control to prevent the slip in a latency a</a:t>
            </a:r>
            <a:r>
              <a:rPr b="1" lang="en-IN" sz="1800">
                <a:solidFill>
                  <a:schemeClr val="dk1"/>
                </a:solidFill>
              </a:rPr>
              <a:t>ware manner</a:t>
            </a:r>
            <a:r>
              <a:rPr b="1" i="0" lang="en-I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9b39a0a474_1_406"/>
          <p:cNvSpPr/>
          <p:nvPr/>
        </p:nvSpPr>
        <p:spPr>
          <a:xfrm>
            <a:off x="70333" y="1322390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IN" sz="16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185" name="Google Shape;185;g19b39a0a474_1_4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023" y="1502664"/>
            <a:ext cx="637032" cy="63703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9b39a0a474_1_406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lang="en-IN" sz="3700">
                <a:solidFill>
                  <a:schemeClr val="lt1"/>
                </a:solidFill>
              </a:rPr>
              <a:t>Existing Approaches</a:t>
            </a: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g19b39a0a474_1_4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023" y="2265390"/>
            <a:ext cx="637032" cy="637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9b39a0a474_1_4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023" y="2862977"/>
            <a:ext cx="637032" cy="63703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9b39a0a474_1_406"/>
          <p:cNvSpPr txBox="1"/>
          <p:nvPr/>
        </p:nvSpPr>
        <p:spPr>
          <a:xfrm>
            <a:off x="1091053" y="1555450"/>
            <a:ext cx="9676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Slip Detection/Classification for grip control using a biomimetic tactile sensor</a:t>
            </a:r>
            <a:r>
              <a:rPr b="1" lang="en-IN" sz="1600">
                <a:solidFill>
                  <a:schemeClr val="dk1"/>
                </a:solidFill>
              </a:rPr>
              <a:t> which </a:t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IN" sz="1600">
                <a:solidFill>
                  <a:schemeClr val="dk1"/>
                </a:solidFill>
              </a:rPr>
              <a:t>calculates friction coefficient from </a:t>
            </a:r>
            <a:r>
              <a:rPr b="1" lang="en-IN" sz="1600">
                <a:solidFill>
                  <a:schemeClr val="dk1"/>
                </a:solidFill>
              </a:rPr>
              <a:t>micro vibration</a:t>
            </a:r>
            <a:r>
              <a:rPr b="1" lang="en-IN" sz="1600">
                <a:solidFill>
                  <a:schemeClr val="dk1"/>
                </a:solidFill>
              </a:rPr>
              <a:t>.</a:t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19b39a0a474_1_406"/>
          <p:cNvSpPr txBox="1"/>
          <p:nvPr/>
        </p:nvSpPr>
        <p:spPr>
          <a:xfrm>
            <a:off x="1091053" y="2414550"/>
            <a:ext cx="967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Slip Detection with Combined Tactile and Visual Information.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19b39a0a474_1_406"/>
          <p:cNvSpPr txBox="1"/>
          <p:nvPr/>
        </p:nvSpPr>
        <p:spPr>
          <a:xfrm>
            <a:off x="1091053" y="3028125"/>
            <a:ext cx="967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Slip Detection with Combined Inertial(accelerometers) and Visual Information.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g19b39a0a474_1_4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72761" y="1464250"/>
            <a:ext cx="1859989" cy="25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19b39a0a474_1_4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36250" y="4353775"/>
            <a:ext cx="3322550" cy="2283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" id="194" name="Google Shape;194;g19b39a0a474_1_4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7179" y="3785686"/>
            <a:ext cx="509416" cy="50941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9b39a0a474_1_406"/>
          <p:cNvSpPr txBox="1"/>
          <p:nvPr/>
        </p:nvSpPr>
        <p:spPr>
          <a:xfrm>
            <a:off x="1319275" y="3856400"/>
            <a:ext cx="781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IN" sz="1600">
                <a:solidFill>
                  <a:schemeClr val="dk1"/>
                </a:solidFill>
              </a:rPr>
              <a:t>Our approach only uses actuators informations which has some  advantages: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19b39a0a474_1_406"/>
          <p:cNvSpPr txBox="1"/>
          <p:nvPr/>
        </p:nvSpPr>
        <p:spPr>
          <a:xfrm>
            <a:off x="1319275" y="4353775"/>
            <a:ext cx="707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600">
                <a:solidFill>
                  <a:schemeClr val="dk1"/>
                </a:solidFill>
              </a:rPr>
              <a:t>Faster processing of feedbacks which reduces latency in closed loop  as visual information takes time to process increasing latency.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19b39a0a474_1_406"/>
          <p:cNvSpPr txBox="1"/>
          <p:nvPr/>
        </p:nvSpPr>
        <p:spPr>
          <a:xfrm>
            <a:off x="1319275" y="5080538"/>
            <a:ext cx="680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dk1"/>
                </a:solidFill>
              </a:rPr>
              <a:t>Visual information may be incorrect for certain angle in the robotic arm at and it does not provide information about change in grip.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19b39a0a474_1_406"/>
          <p:cNvSpPr txBox="1"/>
          <p:nvPr/>
        </p:nvSpPr>
        <p:spPr>
          <a:xfrm>
            <a:off x="1319275" y="5807313"/>
            <a:ext cx="680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dk1"/>
                </a:solidFill>
              </a:rPr>
              <a:t>Biomimetic sensor and inertial sensor as </a:t>
            </a:r>
            <a:r>
              <a:rPr b="1" lang="en-IN" sz="1600">
                <a:solidFill>
                  <a:schemeClr val="dk1"/>
                </a:solidFill>
              </a:rPr>
              <a:t>individual</a:t>
            </a:r>
            <a:r>
              <a:rPr b="1" lang="en-IN" sz="1600">
                <a:solidFill>
                  <a:schemeClr val="dk1"/>
                </a:solidFill>
              </a:rPr>
              <a:t> do not yield good accuracy for sudden slips.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g19b39a0a474_1_40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4939" y="4491868"/>
            <a:ext cx="314325" cy="4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19b39a0a474_1_40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4939" y="5225793"/>
            <a:ext cx="314325" cy="4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19b39a0a474_1_40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4939" y="5884668"/>
            <a:ext cx="314325" cy="4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9b39a0a474_1_696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19b39a0a474_1_696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Solution in closed loop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g19b39a0a474_1_6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2275" y="1676900"/>
            <a:ext cx="8725200" cy="47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19b39a0a474_1_696"/>
          <p:cNvSpPr txBox="1"/>
          <p:nvPr/>
        </p:nvSpPr>
        <p:spPr>
          <a:xfrm>
            <a:off x="4036000" y="6192100"/>
            <a:ext cx="454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I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ML model can solve our problem.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9b39a0a474_1_705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19b39a0a474_1_705"/>
          <p:cNvSpPr txBox="1"/>
          <p:nvPr/>
        </p:nvSpPr>
        <p:spPr>
          <a:xfrm>
            <a:off x="641466" y="66815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IN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Problem Statement -1: Slip Detection and Force Estimation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" name="Google Shape;216;g19b39a0a474_1_705"/>
          <p:cNvGrpSpPr/>
          <p:nvPr/>
        </p:nvGrpSpPr>
        <p:grpSpPr>
          <a:xfrm>
            <a:off x="384376" y="1512911"/>
            <a:ext cx="11360103" cy="5189124"/>
            <a:chOff x="1881963" y="2293477"/>
            <a:chExt cx="5667300" cy="3012204"/>
          </a:xfrm>
        </p:grpSpPr>
        <p:sp>
          <p:nvSpPr>
            <p:cNvPr id="217" name="Google Shape;217;g19b39a0a474_1_705"/>
            <p:cNvSpPr/>
            <p:nvPr/>
          </p:nvSpPr>
          <p:spPr>
            <a:xfrm>
              <a:off x="1881963" y="2541181"/>
              <a:ext cx="5667300" cy="27645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g19b39a0a474_1_705"/>
            <p:cNvSpPr/>
            <p:nvPr/>
          </p:nvSpPr>
          <p:spPr>
            <a:xfrm>
              <a:off x="2339161" y="2293477"/>
              <a:ext cx="3080400" cy="5052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g19b39a0a474_1_705"/>
          <p:cNvSpPr txBox="1"/>
          <p:nvPr/>
        </p:nvSpPr>
        <p:spPr>
          <a:xfrm>
            <a:off x="1347543" y="1724767"/>
            <a:ext cx="620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 Statement : 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19b39a0a474_1_705"/>
          <p:cNvSpPr txBox="1"/>
          <p:nvPr/>
        </p:nvSpPr>
        <p:spPr>
          <a:xfrm>
            <a:off x="946502" y="25920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an object being held by an Allegro Hand. The object may tend to slip or crumple from the grip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g19b39a0a474_1_7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464" y="2544805"/>
            <a:ext cx="314325" cy="4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9b39a0a474_1_705"/>
          <p:cNvSpPr txBox="1"/>
          <p:nvPr/>
        </p:nvSpPr>
        <p:spPr>
          <a:xfrm>
            <a:off x="954528" y="30329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aim is to predict if the object is slipping and Crumpling using ML models.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g19b39a0a474_1_7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485" y="2985704"/>
            <a:ext cx="314325" cy="400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" id="224" name="Google Shape;224;g19b39a0a474_1_7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9754" y="3595373"/>
            <a:ext cx="509416" cy="50941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19b39a0a474_1_705"/>
          <p:cNvSpPr txBox="1"/>
          <p:nvPr/>
        </p:nvSpPr>
        <p:spPr>
          <a:xfrm>
            <a:off x="1098902" y="36588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Inputs: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19b39a0a474_1_705"/>
          <p:cNvSpPr txBox="1"/>
          <p:nvPr/>
        </p:nvSpPr>
        <p:spPr>
          <a:xfrm>
            <a:off x="1556102" y="40398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Force and angle made by the sixteen actuators of the allegro hand with the object.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g19b39a0a474_1_7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1064" y="3992605"/>
            <a:ext cx="314325" cy="4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19b39a0a474_1_7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1064" y="4449805"/>
            <a:ext cx="314325" cy="4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19b39a0a474_1_705"/>
          <p:cNvSpPr txBox="1"/>
          <p:nvPr/>
        </p:nvSpPr>
        <p:spPr>
          <a:xfrm>
            <a:off x="1556102" y="44970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Mass and the shape of the object.</a:t>
            </a:r>
            <a:r>
              <a:rPr b="0" i="0" lang="en-I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eck" id="230" name="Google Shape;230;g19b39a0a474_1_7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9754" y="4738373"/>
            <a:ext cx="509416" cy="50941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19b39a0a474_1_705"/>
          <p:cNvSpPr txBox="1"/>
          <p:nvPr/>
        </p:nvSpPr>
        <p:spPr>
          <a:xfrm>
            <a:off x="1098902" y="48018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Outputs: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19b39a0a474_1_705"/>
          <p:cNvSpPr txBox="1"/>
          <p:nvPr/>
        </p:nvSpPr>
        <p:spPr>
          <a:xfrm>
            <a:off x="1556102" y="51828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Values for slip and crumple.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g19b39a0a474_1_7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1064" y="5135605"/>
            <a:ext cx="314325" cy="400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4" name="Google Shape;234;g19b39a0a474_1_705"/>
          <p:cNvGraphicFramePr/>
          <p:nvPr/>
        </p:nvGraphicFramePr>
        <p:xfrm>
          <a:off x="4694000" y="533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{4398E19D-A947-4997-939F-7AD373B061B2}</a:tableStyleId>
              </a:tblPr>
              <a:tblGrid>
                <a:gridCol w="915900"/>
                <a:gridCol w="557500"/>
                <a:gridCol w="514150"/>
              </a:tblGrid>
              <a:tr h="3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IN" sz="1600" u="none" cap="none" strike="noStrike">
                          <a:solidFill>
                            <a:srgbClr val="783F04"/>
                          </a:solidFill>
                        </a:rPr>
                        <a:t>Action</a:t>
                      </a:r>
                      <a:endParaRPr b="1" sz="1600" u="none" cap="none" strike="noStrike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IN" sz="1600" u="none" cap="none" strike="noStrike">
                          <a:solidFill>
                            <a:srgbClr val="783F04"/>
                          </a:solidFill>
                        </a:rPr>
                        <a:t>Yes</a:t>
                      </a:r>
                      <a:endParaRPr b="1" sz="1600" u="none" cap="none" strike="noStrike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IN" sz="1600" u="none" cap="none" strike="noStrike">
                          <a:solidFill>
                            <a:srgbClr val="783F04"/>
                          </a:solidFill>
                        </a:rPr>
                        <a:t>No</a:t>
                      </a:r>
                      <a:endParaRPr b="1" sz="1600" u="none" cap="none" strike="noStrike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434343"/>
                          </a:solidFill>
                        </a:rPr>
                        <a:t>Slip </a:t>
                      </a:r>
                      <a:endParaRPr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434343"/>
                          </a:solidFill>
                        </a:rPr>
                        <a:t>1</a:t>
                      </a:r>
                      <a:endParaRPr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434343"/>
                          </a:solidFill>
                        </a:rPr>
                        <a:t>0</a:t>
                      </a:r>
                      <a:endParaRPr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434343"/>
                          </a:solidFill>
                        </a:rPr>
                        <a:t>Crumple</a:t>
                      </a:r>
                      <a:endParaRPr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434343"/>
                          </a:solidFill>
                        </a:rPr>
                        <a:t>1</a:t>
                      </a:r>
                      <a:endParaRPr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434343"/>
                          </a:solidFill>
                        </a:rPr>
                        <a:t>0</a:t>
                      </a:r>
                      <a:endParaRPr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9c58e6d441_1_0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What is slipping Detection ?</a:t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ternational Telecommunication Union - Wikipedia" id="240" name="Google Shape;240;g19c58e6d441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9236" y="1574353"/>
            <a:ext cx="1815585" cy="200340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19c58e6d441_1_0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g19c58e6d441_1_0" title="slip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1975" y="1378450"/>
            <a:ext cx="9464702" cy="532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2022-10-25T04:41:41Z</dcterms:created>
  <dc:creator>debankagiri@gmail.com</dc:creator>
</cp:coreProperties>
</file>